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6515-2D88-43C0-B56C-F5489C680472}" type="datetimeFigureOut">
              <a:rPr lang="en-US" smtClean="0"/>
              <a:t>10-Oct-18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6F1F-4202-427C-A7C6-5EE98D9E7E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171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Electrolyte 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-II</a:t>
            </a:r>
            <a:endParaRPr lang="ar-SA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Elham</a:t>
            </a:r>
            <a:r>
              <a:rPr kumimoji="0" lang="en-US" sz="4400" b="1" i="0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Omar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Sohag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 University</a:t>
            </a:r>
            <a:endParaRPr kumimoji="0" lang="en-US" sz="4400" b="1" i="0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3200" b="1" u="sng" dirty="0" smtClean="0">
                <a:solidFill>
                  <a:srgbClr val="FF0000"/>
                </a:solidFill>
                <a:cs typeface="Times New Roman" pitchFamily="18" charset="0"/>
              </a:rPr>
              <a:t>Magnesium</a:t>
            </a:r>
            <a:br>
              <a:rPr lang="en-US" sz="3200" b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3200" u="sng" dirty="0" smtClean="0">
                <a:cs typeface="Times New Roman" pitchFamily="18" charset="0"/>
              </a:rPr>
              <a:t/>
            </a:r>
            <a:br>
              <a:rPr lang="en-US" sz="3200" u="sng" dirty="0" smtClean="0">
                <a:cs typeface="Times New Roman" pitchFamily="18" charset="0"/>
              </a:rPr>
            </a:br>
            <a:endParaRPr lang="ar-SA" sz="3200" u="sng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algn="just" rtl="0" eaLnBrk="1" hangingPunct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    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It is the fourth most abundant cation in the body and second most abundant intracellular ion.</a:t>
            </a:r>
          </a:p>
          <a:p>
            <a:pPr algn="just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algn="just" rtl="0" eaLnBrk="1" hangingPunct="1"/>
            <a:r>
              <a:rPr lang="en-US" dirty="0" smtClean="0">
                <a:cs typeface="Arial" charset="0"/>
              </a:rPr>
              <a:t>Approximately 50% of Mg in the body is in bone, 50% in muscle and other organs and soft tissue, and less than 1% is present in serum and red blood cells.</a:t>
            </a:r>
          </a:p>
          <a:p>
            <a:pPr algn="just" rtl="0" eaLnBrk="1" hangingPunct="1"/>
            <a:r>
              <a:rPr lang="en-US" dirty="0" smtClean="0">
                <a:cs typeface="Arial" charset="0"/>
              </a:rPr>
              <a:t>One third of serum Mg is bound to protein mostly albumin and the remainder is </a:t>
            </a:r>
            <a:r>
              <a:rPr lang="en-US" dirty="0" err="1" smtClean="0">
                <a:cs typeface="Arial" charset="0"/>
              </a:rPr>
              <a:t>ionizable</a:t>
            </a:r>
            <a:endParaRPr lang="en-US" dirty="0" smtClean="0">
              <a:cs typeface="Arial" charset="0"/>
            </a:endParaRPr>
          </a:p>
          <a:p>
            <a:pPr algn="ctr" rtl="0" eaLnBrk="1" hangingPunct="1"/>
            <a:endParaRPr lang="en-US" sz="2400" b="1" u="sng" dirty="0" smtClean="0">
              <a:solidFill>
                <a:srgbClr val="002060"/>
              </a:solidFill>
              <a:cs typeface="Arial" charset="0"/>
            </a:endParaRPr>
          </a:p>
          <a:p>
            <a:pPr algn="just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just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42875" y="142875"/>
            <a:ext cx="900112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2800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Functions of Mg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Mg is an essential cofactor of more than 300 enzymes as: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1-Glycolysis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2-Transcellular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ion transport, 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3-Neuromuscular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transmission, 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4-Metabolism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carbohydrates, proteins, lipids, and nucleic acids,</a:t>
            </a:r>
          </a:p>
          <a:p>
            <a:pPr algn="l">
              <a:lnSpc>
                <a:spcPct val="200000"/>
              </a:lnSpc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ar-EG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 fontScale="92500"/>
          </a:bodyPr>
          <a:lstStyle/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u="sng" dirty="0" smtClean="0">
                <a:solidFill>
                  <a:srgbClr val="7030A0"/>
                </a:solidFill>
              </a:rPr>
              <a:t>Regulation</a:t>
            </a:r>
            <a:endParaRPr lang="en-US" sz="4000" b="1" u="sng" dirty="0" smtClean="0">
              <a:solidFill>
                <a:srgbClr val="7030A0"/>
              </a:solidFill>
            </a:endParaRP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small intestine may absorb 20-65% of the dietary magnesium, depending on the need and intake.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kidney, can reabsorb magnesium in deficiency states or readily excrete excess it in overload states. 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Parathyroid hormone (PTH) increases the renal reabsorption of magnesium and enhances the absorption of magnesium in the intestine.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 and </a:t>
            </a:r>
            <a:r>
              <a:rPr lang="en-US" dirty="0" err="1" smtClean="0"/>
              <a:t>thyroxine</a:t>
            </a:r>
            <a:r>
              <a:rPr lang="en-US" dirty="0" smtClean="0"/>
              <a:t>  increasing the renal excretion of magnesium.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 lnSpcReduction="10000"/>
          </a:bodyPr>
          <a:lstStyle/>
          <a:p>
            <a:pPr algn="ctr" rtl="0" eaLnBrk="1" hangingPunct="1">
              <a:buFont typeface="Arial" charset="0"/>
              <a:buNone/>
            </a:pPr>
            <a:r>
              <a:rPr lang="en-US" sz="2800" b="1" u="sng" dirty="0" smtClean="0">
                <a:solidFill>
                  <a:srgbClr val="7030A0"/>
                </a:solidFill>
                <a:cs typeface="Arial" charset="0"/>
              </a:rPr>
              <a:t>Causes of </a:t>
            </a:r>
            <a:r>
              <a:rPr lang="en-US" sz="2800" b="1" u="sng" dirty="0" err="1" smtClean="0">
                <a:solidFill>
                  <a:srgbClr val="7030A0"/>
                </a:solidFill>
                <a:cs typeface="Arial" charset="0"/>
              </a:rPr>
              <a:t>hypomagnesemia</a:t>
            </a:r>
            <a:endParaRPr lang="en-US" sz="2800" b="1" u="sng" dirty="0" smtClean="0">
              <a:solidFill>
                <a:srgbClr val="7030A0"/>
              </a:solidFill>
              <a:cs typeface="Arial" charset="0"/>
            </a:endParaRPr>
          </a:p>
          <a:p>
            <a:pPr algn="ctr" rtl="0" eaLnBrk="1" hangingPunct="1">
              <a:buFont typeface="Arial" charset="0"/>
              <a:buNone/>
            </a:pPr>
            <a:endParaRPr lang="en-US" sz="2800" b="1" u="sng" dirty="0" smtClean="0">
              <a:solidFill>
                <a:srgbClr val="7030A0"/>
              </a:solidFill>
              <a:cs typeface="Arial" charset="0"/>
            </a:endParaRPr>
          </a:p>
          <a:p>
            <a:pPr rtl="0" eaLnBrk="1" hangingPunct="1">
              <a:buFont typeface="Arial" charset="0"/>
              <a:buNone/>
            </a:pPr>
            <a:r>
              <a:rPr lang="en-US" sz="2500" dirty="0" smtClean="0">
                <a:cs typeface="Arial" charset="0"/>
              </a:rPr>
              <a:t> </a:t>
            </a:r>
            <a:r>
              <a:rPr lang="en-US" sz="2500" b="1" dirty="0" smtClean="0"/>
              <a:t>REDUCED INTAKE</a:t>
            </a:r>
          </a:p>
          <a:p>
            <a:r>
              <a:rPr lang="en-US" sz="2500" dirty="0" smtClean="0"/>
              <a:t>Poor diet/starvation</a:t>
            </a:r>
          </a:p>
          <a:p>
            <a:r>
              <a:rPr lang="en-US" sz="2500" dirty="0" smtClean="0"/>
              <a:t>Prolonged magnesium-deficient IV therapy</a:t>
            </a:r>
          </a:p>
          <a:p>
            <a:r>
              <a:rPr lang="en-US" sz="2500" dirty="0" smtClean="0"/>
              <a:t>Chronic alcoholism</a:t>
            </a:r>
          </a:p>
          <a:p>
            <a:pPr>
              <a:buNone/>
            </a:pPr>
            <a:r>
              <a:rPr lang="en-US" sz="2500" b="1" dirty="0" smtClean="0"/>
              <a:t>DECREASED ABSORPTION</a:t>
            </a:r>
          </a:p>
          <a:p>
            <a:r>
              <a:rPr lang="en-US" sz="2500" dirty="0" err="1" smtClean="0"/>
              <a:t>Malabsorption</a:t>
            </a:r>
            <a:r>
              <a:rPr lang="en-US" sz="2500" dirty="0" smtClean="0"/>
              <a:t> syndrome</a:t>
            </a:r>
          </a:p>
          <a:p>
            <a:r>
              <a:rPr lang="en-US" sz="2500" dirty="0" smtClean="0"/>
              <a:t>Surgical resection of small intestine</a:t>
            </a:r>
          </a:p>
          <a:p>
            <a:r>
              <a:rPr lang="en-US" sz="2500" dirty="0" err="1" smtClean="0"/>
              <a:t>Nasogastric</a:t>
            </a:r>
            <a:r>
              <a:rPr lang="en-US" sz="2500" dirty="0" smtClean="0"/>
              <a:t> suction</a:t>
            </a:r>
          </a:p>
          <a:p>
            <a:r>
              <a:rPr lang="en-US" sz="2500" dirty="0" smtClean="0"/>
              <a:t>Pancreatitis</a:t>
            </a:r>
          </a:p>
          <a:p>
            <a:r>
              <a:rPr lang="en-US" sz="2500" dirty="0" smtClean="0"/>
              <a:t>Vomiting</a:t>
            </a:r>
          </a:p>
          <a:p>
            <a:r>
              <a:rPr lang="en-US" sz="2500" dirty="0" smtClean="0"/>
              <a:t>Diarrhea</a:t>
            </a:r>
          </a:p>
          <a:p>
            <a:r>
              <a:rPr lang="en-US" sz="2500" dirty="0" smtClean="0"/>
              <a:t>Laxative abuse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b="1" dirty="0" smtClean="0"/>
              <a:t>INCREASED EXCRETION—RENAL</a:t>
            </a:r>
          </a:p>
          <a:p>
            <a:r>
              <a:rPr lang="en-US" sz="2500" dirty="0" smtClean="0"/>
              <a:t>Tubular disorder</a:t>
            </a:r>
          </a:p>
          <a:p>
            <a:r>
              <a:rPr lang="en-US" sz="2500" dirty="0" err="1" smtClean="0"/>
              <a:t>Glomerulonephritis</a:t>
            </a:r>
            <a:endParaRPr lang="en-US" sz="2500" dirty="0" smtClean="0"/>
          </a:p>
          <a:p>
            <a:r>
              <a:rPr lang="en-US" sz="2500" dirty="0" err="1" smtClean="0"/>
              <a:t>Pyelonephritis</a:t>
            </a:r>
            <a:endParaRPr lang="en-US" sz="2500" dirty="0" smtClean="0"/>
          </a:p>
          <a:p>
            <a:pPr>
              <a:buNone/>
            </a:pPr>
            <a:r>
              <a:rPr lang="en-US" sz="2500" b="1" dirty="0" smtClean="0"/>
              <a:t>INCREASED EXCRETION—ENDOCRINE</a:t>
            </a:r>
            <a:endParaRPr lang="en-US" sz="2500" dirty="0" smtClean="0"/>
          </a:p>
          <a:p>
            <a:r>
              <a:rPr lang="en-US" sz="2500" dirty="0" err="1" smtClean="0"/>
              <a:t>Hyperaldosteronism</a:t>
            </a:r>
            <a:endParaRPr lang="en-US" sz="2500" dirty="0" smtClean="0"/>
          </a:p>
          <a:p>
            <a:r>
              <a:rPr lang="en-US" sz="2500" dirty="0" smtClean="0"/>
              <a:t>Hyperthyroidism</a:t>
            </a:r>
          </a:p>
          <a:p>
            <a:r>
              <a:rPr lang="en-US" sz="2500" dirty="0" err="1" smtClean="0"/>
              <a:t>Hypercalcemia</a:t>
            </a:r>
            <a:endParaRPr lang="en-US" sz="2500" dirty="0" smtClean="0"/>
          </a:p>
          <a:p>
            <a:pPr>
              <a:buNone/>
            </a:pPr>
            <a:r>
              <a:rPr lang="en-US" sz="2500" b="1" dirty="0" smtClean="0"/>
              <a:t>INCREASED EXCRETION—DRUG INDUCED</a:t>
            </a:r>
          </a:p>
          <a:p>
            <a:r>
              <a:rPr lang="en-US" sz="2500" dirty="0" smtClean="0"/>
              <a:t>Diuretics</a:t>
            </a:r>
          </a:p>
          <a:p>
            <a:pPr>
              <a:buNone/>
            </a:pPr>
            <a:endParaRPr lang="en-US" sz="2500" dirty="0" smtClean="0"/>
          </a:p>
          <a:p>
            <a:pPr algn="just" rtl="0" eaLnBrk="1" hangingPunct="1">
              <a:buFont typeface="Arial" charset="0"/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2875"/>
            <a:ext cx="8786813" cy="6572250"/>
          </a:xfrm>
        </p:spPr>
        <p:txBody>
          <a:bodyPr rtlCol="1">
            <a:normAutofit lnSpcReduction="10000"/>
          </a:bodyPr>
          <a:lstStyle/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>
                <a:solidFill>
                  <a:srgbClr val="7030A0"/>
                </a:solidFill>
              </a:rPr>
              <a:t>Symptoms of </a:t>
            </a:r>
            <a:r>
              <a:rPr lang="en-US" b="1" i="1" u="sng" dirty="0" err="1" smtClean="0">
                <a:solidFill>
                  <a:srgbClr val="7030A0"/>
                </a:solidFill>
              </a:rPr>
              <a:t>hypomagnesemia</a:t>
            </a:r>
            <a:r>
              <a:rPr lang="en-US" b="1" i="1" u="sng" dirty="0" smtClean="0">
                <a:solidFill>
                  <a:srgbClr val="7030A0"/>
                </a:solidFill>
              </a:rPr>
              <a:t>. 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A </a:t>
            </a:r>
            <a:r>
              <a:rPr lang="en-US" dirty="0" err="1" smtClean="0"/>
              <a:t>hypomagnesemic</a:t>
            </a:r>
            <a:r>
              <a:rPr lang="en-US" dirty="0" smtClean="0"/>
              <a:t> patient may be asymptomatic until serum levels fall below 0.5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r>
              <a:rPr lang="ar-EG" dirty="0" smtClean="0"/>
              <a:t>) </a:t>
            </a:r>
            <a:r>
              <a:rPr lang="en-US" dirty="0" smtClean="0"/>
              <a:t>1.2</a:t>
            </a:r>
            <a:r>
              <a:rPr lang="ar-EG" dirty="0" smtClean="0"/>
              <a:t> </a:t>
            </a:r>
            <a:r>
              <a:rPr lang="en-US" dirty="0" smtClean="0"/>
              <a:t>mg/dl)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aseline="30000" dirty="0" smtClean="0"/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cardiovascular and neuromuscular symptoms result from the </a:t>
            </a:r>
            <a:r>
              <a:rPr lang="en-US" dirty="0" err="1" smtClean="0"/>
              <a:t>ATPase</a:t>
            </a:r>
            <a:r>
              <a:rPr lang="en-US" dirty="0" smtClean="0"/>
              <a:t> enzyme's requirement for Mg.</a:t>
            </a:r>
          </a:p>
          <a:p>
            <a:pPr algn="just">
              <a:defRPr/>
            </a:pPr>
            <a:r>
              <a:rPr lang="en-US" dirty="0" err="1" smtClean="0"/>
              <a:t>Hypomagnesemia</a:t>
            </a:r>
            <a:r>
              <a:rPr lang="en-US" dirty="0" smtClean="0"/>
              <a:t> can cause a variety of symptoms from muscle weakness to tremors, </a:t>
            </a:r>
            <a:r>
              <a:rPr lang="en-US" dirty="0" err="1" smtClean="0"/>
              <a:t>tetany</a:t>
            </a:r>
            <a:r>
              <a:rPr lang="en-US" dirty="0" smtClean="0"/>
              <a:t>, paralysis, or coma. </a:t>
            </a:r>
          </a:p>
          <a:p>
            <a:pPr algn="just">
              <a:defRPr/>
            </a:pPr>
            <a:r>
              <a:rPr lang="en-US" dirty="0" smtClean="0"/>
              <a:t>Mg loss leads to decreased intracellular K levels that may lead to cardiac arrhythmias. 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rgbClr val="002060"/>
                </a:solidFill>
                <a:cs typeface="Times New Roman" pitchFamily="18" charset="0"/>
              </a:rPr>
              <a:t>Hypermagnesemia</a:t>
            </a:r>
            <a:endParaRPr lang="ar-SA" b="1" u="sng" smtClean="0">
              <a:solidFill>
                <a:srgbClr val="00206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 eaLnBrk="1" hangingPunct="1"/>
            <a:r>
              <a:rPr lang="en-US" i="1" smtClean="0">
                <a:cs typeface="Arial" charset="0"/>
              </a:rPr>
              <a:t>Hypermagnesemia </a:t>
            </a:r>
            <a:r>
              <a:rPr lang="en-US" smtClean="0">
                <a:cs typeface="Arial" charset="0"/>
              </a:rPr>
              <a:t>is observed less frequent than hypomagnesemia.</a:t>
            </a:r>
          </a:p>
          <a:p>
            <a:pPr algn="just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just" rtl="0" eaLnBrk="1" hangingPunct="1"/>
            <a:r>
              <a:rPr lang="en-US" smtClean="0">
                <a:cs typeface="Arial" charset="0"/>
              </a:rPr>
              <a:t>The most severe elevations are usually a result of the combined effects of decreased renal function and increased intake of magnesium containing medications, such as antacids, enemas.</a:t>
            </a: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571500" y="214313"/>
            <a:ext cx="8358188" cy="6429375"/>
          </a:xfrm>
        </p:spPr>
        <p:txBody>
          <a:bodyPr/>
          <a:lstStyle/>
          <a:p>
            <a:pPr algn="ctr" rtl="0" eaLnBrk="1" hangingPunct="1">
              <a:buFont typeface="Arial" charset="0"/>
              <a:buNone/>
            </a:pPr>
            <a:r>
              <a:rPr lang="en-US" b="1" u="sng" dirty="0" smtClean="0">
                <a:solidFill>
                  <a:srgbClr val="002060"/>
                </a:solidFill>
                <a:cs typeface="Arial" charset="0"/>
              </a:rPr>
              <a:t>Causes of </a:t>
            </a:r>
            <a:r>
              <a:rPr lang="en-US" b="1" u="sng" dirty="0" err="1" smtClean="0">
                <a:solidFill>
                  <a:srgbClr val="002060"/>
                </a:solidFill>
                <a:cs typeface="Arial" charset="0"/>
              </a:rPr>
              <a:t>hypermagnesemia</a:t>
            </a:r>
            <a:endParaRPr lang="en-US" u="sng" dirty="0" smtClean="0">
              <a:solidFill>
                <a:srgbClr val="002060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1-Decreased Excretion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      Acute or chronic renal failure</a:t>
            </a:r>
          </a:p>
          <a:p>
            <a:pPr algn="l" rtl="0" eaLnBrk="1" hangingPunct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2-Increased Intake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       Antacids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       Enemas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b="1" dirty="0" smtClean="0">
                <a:cs typeface="Arial" charset="0"/>
              </a:rPr>
              <a:t>3-others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     Dehydration 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     Bone carcinoma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     </a:t>
            </a:r>
            <a:r>
              <a:rPr lang="en-US" dirty="0" smtClean="0"/>
              <a:t>Hyperparathyroidism</a:t>
            </a: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715125"/>
          </a:xfrm>
        </p:spPr>
        <p:txBody>
          <a:bodyPr rtlCol="1">
            <a:normAutofit fontScale="92500" lnSpcReduction="10000"/>
          </a:bodyPr>
          <a:lstStyle/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Symptoms of </a:t>
            </a:r>
            <a:r>
              <a:rPr lang="en-US" b="1" i="1" u="sng" dirty="0" err="1" smtClean="0"/>
              <a:t>hypermagnesemia</a:t>
            </a:r>
            <a:r>
              <a:rPr lang="en-US" i="1" dirty="0" smtClean="0"/>
              <a:t>.</a:t>
            </a:r>
          </a:p>
          <a:p>
            <a:pPr algn="just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i="1" dirty="0" smtClean="0"/>
              <a:t> </a:t>
            </a:r>
            <a:r>
              <a:rPr lang="en-US" dirty="0" smtClean="0"/>
              <a:t>Symptoms of </a:t>
            </a:r>
            <a:r>
              <a:rPr lang="en-US" dirty="0" err="1" smtClean="0"/>
              <a:t>hypermagnesemia</a:t>
            </a:r>
            <a:r>
              <a:rPr lang="en-US" dirty="0" smtClean="0"/>
              <a:t> typically do not occur until the serum level exceeds 1.5 </a:t>
            </a:r>
            <a:r>
              <a:rPr lang="en-US" dirty="0" err="1" smtClean="0"/>
              <a:t>mmol</a:t>
            </a:r>
            <a:r>
              <a:rPr lang="en-US" dirty="0" smtClean="0"/>
              <a:t>/L (3.6 mg/ dl).</a:t>
            </a:r>
            <a:endParaRPr lang="en-US" baseline="30000" dirty="0" smtClean="0"/>
          </a:p>
          <a:p>
            <a:pPr algn="just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Mild to moderate symptoms, such as hypotension, </a:t>
            </a:r>
            <a:r>
              <a:rPr lang="en-US" dirty="0" err="1" smtClean="0"/>
              <a:t>bradycardia</a:t>
            </a:r>
            <a:r>
              <a:rPr lang="en-US" dirty="0" smtClean="0"/>
              <a:t>, skin flushing, increased skin temperature, nausea, vomiting, and lethargy</a:t>
            </a:r>
          </a:p>
          <a:p>
            <a:pPr algn="just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/>
              <a:t>Life-threatening symptoms, such as electrocardiogram changes, heart block, coma, respiratory depression or arrest, and paralysis, can occur when serum </a:t>
            </a:r>
            <a:r>
              <a:rPr lang="en-US" smtClean="0"/>
              <a:t>levels reach 5.0 </a:t>
            </a:r>
            <a:r>
              <a:rPr lang="en-US" dirty="0" err="1" smtClean="0"/>
              <a:t>mmol</a:t>
            </a:r>
            <a:r>
              <a:rPr lang="en-US" dirty="0" smtClean="0"/>
              <a:t>/L (12 mg/dl).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0" eaLnBrk="1" hangingPunct="1">
              <a:buFont typeface="Arial" charset="0"/>
              <a:buNone/>
            </a:pPr>
            <a:r>
              <a:rPr lang="en-US" sz="2800" b="1" i="1" u="sng" dirty="0" smtClean="0">
                <a:solidFill>
                  <a:srgbClr val="002060"/>
                </a:solidFill>
                <a:cs typeface="Arial" charset="0"/>
              </a:rPr>
              <a:t>Determination of Magnesium</a:t>
            </a:r>
            <a:endParaRPr lang="en-US" sz="2800" b="1" u="sng" dirty="0" smtClean="0">
              <a:solidFill>
                <a:srgbClr val="002060"/>
              </a:solidFill>
              <a:cs typeface="Arial" charset="0"/>
            </a:endParaRPr>
          </a:p>
          <a:p>
            <a:pPr algn="just" rtl="0" eaLnBrk="1" hangingPunct="1">
              <a:buFont typeface="Arial" charset="0"/>
              <a:buNone/>
            </a:pP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Specimen: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algn="just" rtl="0" eaLnBrk="1" hangingPunct="1"/>
            <a:r>
              <a:rPr lang="en-US" dirty="0" err="1" smtClean="0">
                <a:cs typeface="Arial" charset="0"/>
              </a:rPr>
              <a:t>Nonhemolyzed</a:t>
            </a:r>
            <a:r>
              <a:rPr lang="en-US" dirty="0" smtClean="0">
                <a:cs typeface="Arial" charset="0"/>
              </a:rPr>
              <a:t> serum or lithium heparin plasma may be analyzed. </a:t>
            </a:r>
          </a:p>
          <a:p>
            <a:r>
              <a:rPr lang="en-US" dirty="0" err="1" smtClean="0">
                <a:cs typeface="Arial" charset="0"/>
              </a:rPr>
              <a:t>Hemolysis</a:t>
            </a:r>
            <a:r>
              <a:rPr lang="en-US" dirty="0" smtClean="0">
                <a:cs typeface="Arial" charset="0"/>
              </a:rPr>
              <a:t> should be avoided and the serum should be separated from the cells as soon as possible (</a:t>
            </a:r>
            <a:r>
              <a:rPr lang="en-US" dirty="0" smtClean="0"/>
              <a:t>Because the Mg concentration inside erythrocytes is 10 times greater than that in the ECF) </a:t>
            </a:r>
            <a:endParaRPr lang="en-US" dirty="0" smtClean="0">
              <a:cs typeface="Arial" charset="0"/>
            </a:endParaRPr>
          </a:p>
          <a:p>
            <a:pPr algn="just" rtl="0" eaLnBrk="1" hangingPunct="1"/>
            <a:r>
              <a:rPr lang="en-US" dirty="0" smtClean="0">
                <a:cs typeface="Arial" charset="0"/>
              </a:rPr>
              <a:t>Oxalate, citrate, and (EDTA) anticoagulants are unacceptable because they will bind with magnesium.</a:t>
            </a:r>
          </a:p>
          <a:p>
            <a:pPr algn="just" rtl="0" eaLnBrk="1" hangingPunct="1"/>
            <a:r>
              <a:rPr lang="en-US" dirty="0" smtClean="0">
                <a:cs typeface="Arial" charset="0"/>
              </a:rPr>
              <a:t>A 24-hour urine is preferred for analysis. The urine must be acidified with </a:t>
            </a:r>
            <a:r>
              <a:rPr lang="en-US" dirty="0" err="1" smtClean="0">
                <a:cs typeface="Arial" charset="0"/>
              </a:rPr>
              <a:t>HCl</a:t>
            </a:r>
            <a:r>
              <a:rPr lang="en-US" dirty="0" smtClean="0">
                <a:cs typeface="Arial" charset="0"/>
              </a:rPr>
              <a:t> to avoid precipitation.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Methods</a:t>
            </a:r>
          </a:p>
          <a:p>
            <a:r>
              <a:rPr lang="en-US" dirty="0" smtClean="0"/>
              <a:t>The three most common methods for measuring total serum Mg</a:t>
            </a:r>
            <a:r>
              <a:rPr lang="en-US" baseline="-25000" dirty="0" smtClean="0"/>
              <a:t>2</a:t>
            </a:r>
            <a:r>
              <a:rPr lang="en-US" dirty="0" smtClean="0"/>
              <a:t> are colorimetric: </a:t>
            </a:r>
            <a:r>
              <a:rPr lang="en-US" dirty="0" err="1" smtClean="0"/>
              <a:t>calmagite</a:t>
            </a:r>
            <a:r>
              <a:rPr lang="en-US" dirty="0" smtClean="0"/>
              <a:t>, </a:t>
            </a:r>
            <a:r>
              <a:rPr lang="en-US" dirty="0" err="1" smtClean="0"/>
              <a:t>formazen</a:t>
            </a:r>
            <a:r>
              <a:rPr lang="en-US" dirty="0" smtClean="0"/>
              <a:t> dye, and </a:t>
            </a:r>
            <a:r>
              <a:rPr lang="en-US" dirty="0" err="1" smtClean="0"/>
              <a:t>methylthymol</a:t>
            </a:r>
            <a:r>
              <a:rPr lang="en-US" dirty="0" smtClean="0"/>
              <a:t> blue. </a:t>
            </a:r>
          </a:p>
          <a:p>
            <a:r>
              <a:rPr lang="en-US" dirty="0" smtClean="0"/>
              <a:t>Atomic Absorption </a:t>
            </a:r>
            <a:r>
              <a:rPr lang="en-US" dirty="0" err="1" smtClean="0"/>
              <a:t>spectrophotometric</a:t>
            </a:r>
            <a:r>
              <a:rPr lang="en-US" dirty="0" smtClean="0"/>
              <a:t> methods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u="sng" smtClean="0">
                <a:solidFill>
                  <a:srgbClr val="002060"/>
                </a:solidFill>
                <a:cs typeface="Times New Roman" pitchFamily="18" charset="0"/>
              </a:rPr>
              <a:t>Phosphorus</a:t>
            </a:r>
            <a:r>
              <a:rPr lang="en-US" smtClean="0">
                <a:cs typeface="Times New Roman" pitchFamily="18" charset="0"/>
              </a:rPr>
              <a:t/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Distribution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208962" cy="4776788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2060"/>
                </a:solidFill>
                <a:cs typeface="Arial" charset="0"/>
              </a:rPr>
              <a:t>80%</a:t>
            </a:r>
            <a:r>
              <a:rPr lang="en-US" dirty="0" smtClean="0">
                <a:cs typeface="Arial" charset="0"/>
              </a:rPr>
              <a:t> in bone and teeth combined with Ca.</a:t>
            </a:r>
          </a:p>
          <a:p>
            <a:r>
              <a:rPr lang="en-US" dirty="0" smtClean="0">
                <a:solidFill>
                  <a:srgbClr val="002060"/>
                </a:solidFill>
                <a:cs typeface="Arial" charset="0"/>
              </a:rPr>
              <a:t>20% </a:t>
            </a:r>
            <a:r>
              <a:rPr lang="en-US" dirty="0" smtClean="0">
                <a:cs typeface="Arial" charset="0"/>
              </a:rPr>
              <a:t>in all body cells</a:t>
            </a:r>
            <a:r>
              <a:rPr lang="en-US" dirty="0" smtClean="0"/>
              <a:t> (phosphate is the predominant intracellular anion),</a:t>
            </a:r>
            <a:r>
              <a:rPr lang="en-US" dirty="0" smtClean="0">
                <a:cs typeface="Arial" charset="0"/>
              </a:rPr>
              <a:t> as: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dirty="0" smtClean="0">
                <a:cs typeface="Arial" charset="0"/>
              </a:rPr>
              <a:t>       </a:t>
            </a:r>
            <a:r>
              <a:rPr lang="en-AU" dirty="0" smtClean="0">
                <a:solidFill>
                  <a:srgbClr val="FF0000"/>
                </a:solidFill>
                <a:cs typeface="Arial" charset="0"/>
              </a:rPr>
              <a:t>10%</a:t>
            </a:r>
            <a:r>
              <a:rPr lang="en-AU" dirty="0" smtClean="0">
                <a:cs typeface="Arial" charset="0"/>
              </a:rPr>
              <a:t> in </a:t>
            </a:r>
            <a:r>
              <a:rPr lang="en-AU" dirty="0" err="1" smtClean="0">
                <a:cs typeface="Arial" charset="0"/>
              </a:rPr>
              <a:t>phosphoproteins</a:t>
            </a:r>
            <a:r>
              <a:rPr lang="en-AU" dirty="0" smtClean="0">
                <a:cs typeface="Arial" charset="0"/>
              </a:rPr>
              <a:t>, phospholipids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dirty="0" smtClean="0">
                <a:cs typeface="Arial" charset="0"/>
              </a:rPr>
              <a:t>       and sugar phosphates.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dirty="0" smtClean="0">
                <a:cs typeface="Arial" charset="0"/>
              </a:rPr>
              <a:t>       </a:t>
            </a:r>
            <a:r>
              <a:rPr lang="en-AU" dirty="0" smtClean="0">
                <a:solidFill>
                  <a:srgbClr val="FF0000"/>
                </a:solidFill>
                <a:cs typeface="Arial" charset="0"/>
              </a:rPr>
              <a:t>10%</a:t>
            </a:r>
            <a:r>
              <a:rPr lang="en-AU" dirty="0" smtClean="0">
                <a:cs typeface="Arial" charset="0"/>
              </a:rPr>
              <a:t> in chemical compounds as nucleic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dirty="0" smtClean="0">
                <a:cs typeface="Arial" charset="0"/>
              </a:rPr>
              <a:t>       acids, nucleotides, coenzymes and </a:t>
            </a:r>
            <a:r>
              <a:rPr lang="en-AU" dirty="0" err="1" smtClean="0">
                <a:cs typeface="Arial" charset="0"/>
              </a:rPr>
              <a:t>creatine</a:t>
            </a:r>
            <a:r>
              <a:rPr lang="en-AU" dirty="0" smtClean="0">
                <a:cs typeface="Arial" charset="0"/>
              </a:rPr>
              <a:t> phosphate.</a:t>
            </a:r>
            <a:endParaRPr lang="en-US" dirty="0" smtClean="0">
              <a:cs typeface="Arial" charset="0"/>
            </a:endParaRPr>
          </a:p>
          <a:p>
            <a:r>
              <a:rPr lang="en-US" sz="2800" dirty="0" smtClean="0"/>
              <a:t> Less than 1% is active in the serum/plasma.</a:t>
            </a: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>
                <a:solidFill>
                  <a:srgbClr val="002060"/>
                </a:solidFill>
                <a:cs typeface="Arial" charset="0"/>
              </a:rPr>
              <a:t>Reference range for magnesium</a:t>
            </a:r>
          </a:p>
          <a:p>
            <a:pPr algn="ctr"/>
            <a:endParaRPr lang="en-US" sz="2400" b="1" u="sng" dirty="0" smtClean="0">
              <a:solidFill>
                <a:srgbClr val="002060"/>
              </a:solidFill>
              <a:cs typeface="Arial" charset="0"/>
            </a:endParaRPr>
          </a:p>
          <a:p>
            <a:pPr>
              <a:buNone/>
            </a:pPr>
            <a:r>
              <a:rPr lang="en-US" dirty="0" smtClean="0">
                <a:cs typeface="Arial" charset="0"/>
              </a:rPr>
              <a:t>    Serum, plasma      0.7-1.1 </a:t>
            </a:r>
            <a:r>
              <a:rPr lang="en-US" dirty="0" err="1" smtClean="0">
                <a:cs typeface="Arial" charset="0"/>
              </a:rPr>
              <a:t>mmol</a:t>
            </a:r>
            <a:r>
              <a:rPr lang="en-US" dirty="0" smtClean="0">
                <a:cs typeface="Arial" charset="0"/>
              </a:rPr>
              <a:t>/L (1.7-2.4 mg/</a:t>
            </a:r>
            <a:r>
              <a:rPr lang="en-US" dirty="0" err="1" smtClean="0">
                <a:cs typeface="Arial" charset="0"/>
              </a:rPr>
              <a:t>dL</a:t>
            </a:r>
            <a:r>
              <a:rPr lang="en-US" dirty="0" smtClean="0">
                <a:cs typeface="Arial" charset="0"/>
              </a:rPr>
              <a:t>)</a:t>
            </a:r>
            <a:endParaRPr lang="ar-S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u="sng" dirty="0" smtClean="0">
                <a:solidFill>
                  <a:srgbClr val="002060"/>
                </a:solidFill>
                <a:cs typeface="Times New Roman" pitchFamily="18" charset="0"/>
              </a:rPr>
              <a:t>Phosphate Function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5038"/>
            <a:ext cx="7543800" cy="3890962"/>
          </a:xfrm>
        </p:spPr>
        <p:txBody>
          <a:bodyPr/>
          <a:lstStyle/>
          <a:p>
            <a:pPr algn="l" rtl="0" eaLnBrk="1" hangingPunct="1"/>
            <a:r>
              <a:rPr lang="en-AU" dirty="0" smtClean="0">
                <a:cs typeface="Arial" charset="0"/>
              </a:rPr>
              <a:t>Bone and teeth mineralization.</a:t>
            </a:r>
          </a:p>
          <a:p>
            <a:pPr algn="l" rtl="0" eaLnBrk="1" hangingPunct="1"/>
            <a:r>
              <a:rPr lang="en-AU" dirty="0" smtClean="0">
                <a:cs typeface="Arial" charset="0"/>
              </a:rPr>
              <a:t>Phosphate ester compounds for transfer and storage of energy (ATP).</a:t>
            </a:r>
          </a:p>
          <a:p>
            <a:pPr algn="l" rtl="0" eaLnBrk="1" hangingPunct="1"/>
            <a:r>
              <a:rPr lang="en-AU" dirty="0" smtClean="0">
                <a:cs typeface="Arial" charset="0"/>
              </a:rPr>
              <a:t>Nucleic acids formation.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Coenzymes [TPP, NADP].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Phosphate buffers system in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sz="3200" u="sng" smtClean="0">
                <a:solidFill>
                  <a:srgbClr val="002060"/>
                </a:solidFill>
                <a:cs typeface="Times New Roman" pitchFamily="18" charset="0"/>
              </a:rPr>
              <a:t>Disorders of blood phosphorus level</a:t>
            </a:r>
            <a:r>
              <a:rPr lang="en-US" sz="3200" u="sng" baseline="-2500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288" y="1773238"/>
            <a:ext cx="8748712" cy="41148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Clr>
                <a:schemeClr val="tx1"/>
              </a:buClr>
            </a:pPr>
            <a:r>
              <a:rPr lang="en-US" b="1" u="sng" dirty="0" err="1" smtClean="0">
                <a:solidFill>
                  <a:srgbClr val="FF0000"/>
                </a:solidFill>
                <a:cs typeface="Arial" charset="0"/>
              </a:rPr>
              <a:t>Hypophosphatemia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:</a:t>
            </a:r>
            <a:endParaRPr lang="en-US" dirty="0" smtClean="0">
              <a:solidFill>
                <a:srgbClr val="FF0000"/>
              </a:solidFill>
              <a:cs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>
                <a:cs typeface="Arial" charset="0"/>
              </a:rPr>
              <a:t>Renal wasting (hyperparathyroidism &amp; Renal tubular defect )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>
                <a:cs typeface="Arial" charset="0"/>
              </a:rPr>
              <a:t>Decrease intestinal absorption (</a:t>
            </a:r>
            <a:r>
              <a:rPr lang="en-US" dirty="0" err="1" smtClean="0">
                <a:cs typeface="Arial" charset="0"/>
              </a:rPr>
              <a:t>vit</a:t>
            </a:r>
            <a:r>
              <a:rPr lang="en-US" dirty="0" smtClean="0">
                <a:cs typeface="Arial" charset="0"/>
              </a:rPr>
              <a:t> D deficiency, </a:t>
            </a:r>
            <a:r>
              <a:rPr lang="en-US" dirty="0" err="1" smtClean="0">
                <a:cs typeface="Arial" charset="0"/>
              </a:rPr>
              <a:t>malabsorption</a:t>
            </a:r>
            <a:r>
              <a:rPr lang="en-US" dirty="0" smtClean="0">
                <a:cs typeface="Arial" charset="0"/>
              </a:rPr>
              <a:t>-vomiting, diarrhea,</a:t>
            </a:r>
            <a:r>
              <a:rPr lang="en-US" dirty="0" smtClean="0"/>
              <a:t> Use of antacids that bind phosphate)</a:t>
            </a:r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Very common in hospitalized patients (Infusion of dextrose solution, glucose solution) → shift to intracellular space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algn="l" rtl="0"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  <a:cs typeface="Arial" charset="0"/>
              </a:rPr>
              <a:t>Symptoms of </a:t>
            </a:r>
            <a:r>
              <a:rPr lang="en-US" u="sng" dirty="0" err="1" smtClean="0">
                <a:solidFill>
                  <a:srgbClr val="FF0000"/>
                </a:solidFill>
                <a:cs typeface="Arial" charset="0"/>
              </a:rPr>
              <a:t>hypophosphatemia</a:t>
            </a:r>
            <a:r>
              <a:rPr lang="en-US" u="sng" dirty="0" smtClean="0">
                <a:solidFill>
                  <a:srgbClr val="FF0000"/>
                </a:solidFill>
                <a:cs typeface="Arial" charset="0"/>
              </a:rPr>
              <a:t>:</a:t>
            </a: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No signs or </a:t>
            </a:r>
            <a:r>
              <a:rPr lang="en-US" dirty="0" err="1" smtClean="0">
                <a:cs typeface="Arial" charset="0"/>
              </a:rPr>
              <a:t>symptomes</a:t>
            </a:r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In sever cases &lt;1.5 mg/</a:t>
            </a:r>
            <a:r>
              <a:rPr lang="en-US" dirty="0" err="1" smtClean="0">
                <a:cs typeface="Arial" charset="0"/>
              </a:rPr>
              <a:t>dL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r>
              <a:rPr lang="en-US" dirty="0" smtClean="0">
                <a:cs typeface="Arial" charset="0"/>
              </a:rPr>
              <a:t> muscle weakness &amp; tissue hypoxia</a:t>
            </a:r>
          </a:p>
          <a:p>
            <a:r>
              <a:rPr lang="en-US" dirty="0" smtClean="0">
                <a:cs typeface="Arial" charset="0"/>
              </a:rPr>
              <a:t>&lt;0.5 mental confusion &amp; coma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1176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u="sng" dirty="0" err="1" smtClean="0">
                <a:solidFill>
                  <a:srgbClr val="FF0000"/>
                </a:solidFill>
                <a:cs typeface="Arial" charset="0"/>
              </a:rPr>
              <a:t>Hyperphosphatemia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:</a:t>
            </a:r>
          </a:p>
          <a:p>
            <a:pPr>
              <a:buClr>
                <a:schemeClr val="tx1"/>
              </a:buClr>
              <a:buNone/>
            </a:pPr>
            <a:r>
              <a:rPr lang="en-US" b="1" u="sng" dirty="0" smtClean="0">
                <a:cs typeface="Arial" charset="0"/>
              </a:rPr>
              <a:t>   </a:t>
            </a:r>
            <a:endParaRPr lang="en-US" dirty="0" smtClean="0">
              <a:cs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 smtClean="0">
                <a:cs typeface="Arial" charset="0"/>
              </a:rPr>
              <a:t>Decrease excretion (renal </a:t>
            </a:r>
            <a:r>
              <a:rPr lang="en-US" sz="2800" dirty="0" err="1" smtClean="0">
                <a:cs typeface="Arial" charset="0"/>
              </a:rPr>
              <a:t>faliure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hypoparathyroidism</a:t>
            </a:r>
            <a:r>
              <a:rPr lang="en-US" sz="2800" dirty="0" smtClean="0">
                <a:cs typeface="Arial" charset="0"/>
              </a:rPr>
              <a:t>, </a:t>
            </a:r>
            <a:r>
              <a:rPr lang="en-US" sz="2800" dirty="0" err="1" smtClean="0">
                <a:cs typeface="Arial" charset="0"/>
              </a:rPr>
              <a:t>pseudohypoparathyroidism</a:t>
            </a:r>
            <a:r>
              <a:rPr lang="en-US" sz="2800" dirty="0" smtClean="0">
                <a:cs typeface="Arial" charset="0"/>
              </a:rPr>
              <a:t>)</a:t>
            </a:r>
          </a:p>
          <a:p>
            <a:pPr>
              <a:buClr>
                <a:schemeClr val="tx1"/>
              </a:buClr>
              <a:buNone/>
            </a:pPr>
            <a:endParaRPr lang="en-US" sz="2800" dirty="0" smtClean="0">
              <a:cs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 smtClean="0">
                <a:cs typeface="Arial" charset="0"/>
              </a:rPr>
              <a:t>Increase phosphate intake ( oral or iv or rectal (enema)</a:t>
            </a:r>
          </a:p>
          <a:p>
            <a:pPr>
              <a:buClr>
                <a:schemeClr val="tx1"/>
              </a:buClr>
              <a:buNone/>
            </a:pPr>
            <a:endParaRPr lang="en-US" sz="2800" dirty="0" smtClean="0">
              <a:cs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 smtClean="0">
                <a:cs typeface="Arial" charset="0"/>
              </a:rPr>
              <a:t>Cell </a:t>
            </a:r>
            <a:r>
              <a:rPr lang="en-US" sz="2800" dirty="0" err="1" smtClean="0">
                <a:cs typeface="Arial" charset="0"/>
              </a:rPr>
              <a:t>lysis</a:t>
            </a:r>
            <a:r>
              <a:rPr lang="en-US" sz="2800" dirty="0" smtClean="0">
                <a:cs typeface="Arial" charset="0"/>
              </a:rPr>
              <a:t> (lymphoma,</a:t>
            </a:r>
            <a:r>
              <a:rPr lang="en-US" sz="2800" dirty="0" smtClean="0"/>
              <a:t> leukemia)</a:t>
            </a:r>
            <a:endParaRPr lang="en-US" sz="2800" dirty="0" smtClean="0">
              <a:cs typeface="Arial" charset="0"/>
            </a:endParaRPr>
          </a:p>
          <a:p>
            <a:pPr>
              <a:buClr>
                <a:schemeClr val="tx1"/>
              </a:buCl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cs typeface="Arial" charset="0"/>
              </a:rPr>
              <a:t>Symptoms of </a:t>
            </a:r>
            <a:r>
              <a:rPr lang="en-US" u="sng" dirty="0" err="1" smtClean="0">
                <a:solidFill>
                  <a:srgbClr val="FF0000"/>
                </a:solidFill>
                <a:cs typeface="Arial" charset="0"/>
              </a:rPr>
              <a:t>hyperphosphatemia</a:t>
            </a:r>
            <a:r>
              <a:rPr lang="en-US" u="sng" dirty="0" smtClean="0">
                <a:solidFill>
                  <a:srgbClr val="FF0000"/>
                </a:solidFill>
                <a:cs typeface="Arial" charset="0"/>
              </a:rPr>
              <a:t>:</a:t>
            </a:r>
          </a:p>
          <a:p>
            <a:r>
              <a:rPr lang="en-US" dirty="0" smtClean="0"/>
              <a:t>Depend on onset</a:t>
            </a:r>
          </a:p>
          <a:p>
            <a:pPr>
              <a:buNone/>
            </a:pPr>
            <a:r>
              <a:rPr lang="en-US" dirty="0" smtClean="0"/>
              <a:t>Rapid onset associated with </a:t>
            </a:r>
            <a:r>
              <a:rPr lang="en-US" dirty="0" err="1" smtClean="0"/>
              <a:t>hypocalcemia</a:t>
            </a:r>
            <a:r>
              <a:rPr lang="en-US" dirty="0" smtClean="0"/>
              <a:t>→ </a:t>
            </a:r>
            <a:r>
              <a:rPr lang="en-US" dirty="0" err="1" smtClean="0"/>
              <a:t>manifistation</a:t>
            </a:r>
            <a:r>
              <a:rPr lang="en-US" dirty="0" smtClean="0"/>
              <a:t> of </a:t>
            </a:r>
            <a:r>
              <a:rPr lang="en-US" dirty="0" err="1" smtClean="0"/>
              <a:t>hypocalcemia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472488" cy="5626100"/>
          </a:xfrm>
        </p:spPr>
        <p:txBody>
          <a:bodyPr/>
          <a:lstStyle/>
          <a:p>
            <a:pPr algn="ctr" rtl="0" eaLnBrk="1" hangingPunct="1">
              <a:buFont typeface="Arial" charset="0"/>
              <a:buNone/>
            </a:pPr>
            <a:r>
              <a:rPr lang="en-US" b="1" u="sng" dirty="0" smtClean="0">
                <a:solidFill>
                  <a:srgbClr val="002060"/>
                </a:solidFill>
                <a:cs typeface="Arial" charset="0"/>
              </a:rPr>
              <a:t>Reference range for phosphate.</a:t>
            </a:r>
            <a:endParaRPr lang="en-US" u="sng" dirty="0" smtClean="0">
              <a:solidFill>
                <a:srgbClr val="002060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                           </a:t>
            </a:r>
            <a:r>
              <a:rPr lang="en-US" u="sng" dirty="0" smtClean="0">
                <a:cs typeface="Arial" charset="0"/>
              </a:rPr>
              <a:t>Serum, plasma</a:t>
            </a:r>
            <a:r>
              <a:rPr lang="en-US" dirty="0" smtClean="0">
                <a:cs typeface="Arial" charset="0"/>
              </a:rPr>
              <a:t>                </a:t>
            </a:r>
          </a:p>
          <a:p>
            <a:pPr algn="just" rtl="0" eaLnBrk="1" hangingPunct="1"/>
            <a:r>
              <a:rPr lang="en-US" dirty="0" smtClean="0">
                <a:cs typeface="Arial" charset="0"/>
              </a:rPr>
              <a:t>Neonate      1.45-2.91 </a:t>
            </a:r>
            <a:r>
              <a:rPr lang="en-US" dirty="0" err="1" smtClean="0">
                <a:cs typeface="Arial" charset="0"/>
              </a:rPr>
              <a:t>mmol</a:t>
            </a:r>
            <a:r>
              <a:rPr lang="en-US" dirty="0" smtClean="0">
                <a:cs typeface="Arial" charset="0"/>
              </a:rPr>
              <a:t>/L (4.5-9.0 mg/</a:t>
            </a:r>
            <a:r>
              <a:rPr lang="en-US" dirty="0" err="1" smtClean="0">
                <a:cs typeface="Arial" charset="0"/>
              </a:rPr>
              <a:t>dL</a:t>
            </a:r>
            <a:r>
              <a:rPr lang="en-US" dirty="0" smtClean="0">
                <a:cs typeface="Arial" charset="0"/>
              </a:rPr>
              <a:t>).</a:t>
            </a:r>
          </a:p>
          <a:p>
            <a:pPr algn="just" rtl="0" eaLnBrk="1" hangingPunct="1"/>
            <a:endParaRPr lang="en-US" dirty="0" smtClean="0">
              <a:cs typeface="Arial" charset="0"/>
            </a:endParaRPr>
          </a:p>
          <a:p>
            <a:pPr algn="just" rtl="0" eaLnBrk="1" hangingPunct="1"/>
            <a:r>
              <a:rPr lang="en-US" dirty="0" smtClean="0">
                <a:cs typeface="Arial" charset="0"/>
              </a:rPr>
              <a:t>Child            1.45-1.78 </a:t>
            </a:r>
            <a:r>
              <a:rPr lang="en-US" dirty="0" err="1" smtClean="0">
                <a:cs typeface="Arial" charset="0"/>
              </a:rPr>
              <a:t>mmol</a:t>
            </a:r>
            <a:r>
              <a:rPr lang="en-US" dirty="0" smtClean="0">
                <a:cs typeface="Arial" charset="0"/>
              </a:rPr>
              <a:t>/L (4.5-5.5 mg/</a:t>
            </a:r>
            <a:r>
              <a:rPr lang="en-US" dirty="0" err="1" smtClean="0">
                <a:cs typeface="Arial" charset="0"/>
              </a:rPr>
              <a:t>dL</a:t>
            </a:r>
            <a:r>
              <a:rPr lang="en-US" dirty="0" smtClean="0">
                <a:cs typeface="Arial" charset="0"/>
              </a:rPr>
              <a:t>).</a:t>
            </a:r>
          </a:p>
          <a:p>
            <a:pPr algn="just" rtl="0" eaLnBrk="1" hangingPunct="1"/>
            <a:endParaRPr lang="en-US" dirty="0" smtClean="0">
              <a:cs typeface="Arial" charset="0"/>
            </a:endParaRPr>
          </a:p>
          <a:p>
            <a:pPr algn="just" rtl="0" eaLnBrk="1" hangingPunct="1"/>
            <a:r>
              <a:rPr lang="en-US" dirty="0" smtClean="0">
                <a:cs typeface="Arial" charset="0"/>
              </a:rPr>
              <a:t>Adult            0.87-1.45 </a:t>
            </a:r>
            <a:r>
              <a:rPr lang="en-US" dirty="0" err="1" smtClean="0">
                <a:cs typeface="Arial" charset="0"/>
              </a:rPr>
              <a:t>mmol</a:t>
            </a:r>
            <a:r>
              <a:rPr lang="en-US" dirty="0" smtClean="0">
                <a:cs typeface="Arial" charset="0"/>
              </a:rPr>
              <a:t>/L (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2.7-4.5</a:t>
            </a:r>
            <a:r>
              <a:rPr lang="en-US" dirty="0" smtClean="0">
                <a:cs typeface="Arial" charset="0"/>
              </a:rPr>
              <a:t> mg/</a:t>
            </a:r>
            <a:r>
              <a:rPr lang="en-US" dirty="0" err="1" smtClean="0">
                <a:cs typeface="Arial" charset="0"/>
              </a:rPr>
              <a:t>dL</a:t>
            </a:r>
            <a:r>
              <a:rPr lang="en-US" dirty="0" smtClean="0">
                <a:cs typeface="Arial" charset="0"/>
              </a:rPr>
              <a:t>).</a:t>
            </a:r>
          </a:p>
          <a:p>
            <a:pPr algn="just" rtl="0" eaLnBrk="1" hangingPunct="1"/>
            <a:endParaRPr lang="en-US" dirty="0" smtClean="0">
              <a:cs typeface="Arial" charset="0"/>
            </a:endParaRPr>
          </a:p>
          <a:p>
            <a:pPr algn="just" rtl="0" eaLnBrk="1" hangingPunct="1"/>
            <a:r>
              <a:rPr lang="en-US" dirty="0" smtClean="0">
                <a:cs typeface="Arial" charset="0"/>
              </a:rPr>
              <a:t>Urine (24-hour) 13-42 </a:t>
            </a:r>
            <a:r>
              <a:rPr lang="en-US" dirty="0" err="1" smtClean="0">
                <a:cs typeface="Arial" charset="0"/>
              </a:rPr>
              <a:t>mmol</a:t>
            </a:r>
            <a:r>
              <a:rPr lang="en-US" dirty="0" smtClean="0">
                <a:cs typeface="Arial" charset="0"/>
              </a:rPr>
              <a:t>/day (0.4-1.3 g/day)</a:t>
            </a:r>
          </a:p>
          <a:p>
            <a:pPr algn="just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en-US" sz="3600"/>
              <a:t>Determination of  inorganic phosphorus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324975" cy="6021387"/>
          </a:xfrm>
        </p:spPr>
        <p:txBody>
          <a:bodyPr/>
          <a:lstStyle/>
          <a:p>
            <a:pPr algn="l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Specimen:</a:t>
            </a:r>
          </a:p>
          <a:p>
            <a:pPr algn="l"/>
            <a:r>
              <a:rPr lang="en-US" sz="2800" dirty="0" smtClean="0"/>
              <a:t>Serum </a:t>
            </a:r>
            <a:r>
              <a:rPr lang="en-US" sz="2800" dirty="0"/>
              <a:t>or lithium heparin plasma</a:t>
            </a:r>
            <a:r>
              <a:rPr lang="en-US" dirty="0"/>
              <a:t> </a:t>
            </a:r>
          </a:p>
          <a:p>
            <a:pPr algn="l" rtl="0"/>
            <a:r>
              <a:rPr lang="en-US" sz="2800" dirty="0" err="1" smtClean="0"/>
              <a:t>Hemolysis</a:t>
            </a:r>
            <a:r>
              <a:rPr lang="en-US" sz="2800" dirty="0" smtClean="0"/>
              <a:t> </a:t>
            </a:r>
            <a:r>
              <a:rPr lang="en-US" sz="2800" dirty="0"/>
              <a:t>should be avoided</a:t>
            </a:r>
            <a:r>
              <a:rPr lang="en-US" dirty="0"/>
              <a:t>  </a:t>
            </a:r>
          </a:p>
          <a:p>
            <a:pPr algn="l" rtl="0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Methods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 rtl="0"/>
            <a:r>
              <a:rPr lang="en-US" dirty="0" smtClean="0"/>
              <a:t>Using ammonium </a:t>
            </a:r>
            <a:r>
              <a:rPr lang="en-US" dirty="0" err="1" smtClean="0"/>
              <a:t>molybdate</a:t>
            </a:r>
            <a:endParaRPr lang="en-US" dirty="0"/>
          </a:p>
          <a:p>
            <a:r>
              <a:rPr lang="en-US" sz="2800" dirty="0"/>
              <a:t>Formation of an ammonium </a:t>
            </a:r>
            <a:r>
              <a:rPr lang="en-US" sz="2800" dirty="0" err="1"/>
              <a:t>phosphomolybdate</a:t>
            </a:r>
            <a:r>
              <a:rPr lang="en-US" sz="2800" dirty="0"/>
              <a:t> complex  - </a:t>
            </a:r>
            <a:r>
              <a:rPr lang="en-US" dirty="0"/>
              <a:t>measured at 340 nm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algn="l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876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Electrolyte -II</vt:lpstr>
      <vt:lpstr>Phosphorus Distribution</vt:lpstr>
      <vt:lpstr>Phosphate Function</vt:lpstr>
      <vt:lpstr>Disorders of blood phosphorus level </vt:lpstr>
      <vt:lpstr>Slide 5</vt:lpstr>
      <vt:lpstr>Slide 6</vt:lpstr>
      <vt:lpstr>Slide 7</vt:lpstr>
      <vt:lpstr>Slide 8</vt:lpstr>
      <vt:lpstr>Determination of  inorganic phosphorus</vt:lpstr>
      <vt:lpstr> Magnesium  </vt:lpstr>
      <vt:lpstr>Slide 11</vt:lpstr>
      <vt:lpstr>Slide 12</vt:lpstr>
      <vt:lpstr>Slide 13</vt:lpstr>
      <vt:lpstr>Slide 14</vt:lpstr>
      <vt:lpstr>Hypermagnesemia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Electrolyte -II</dc:title>
  <dc:creator>Cln</dc:creator>
  <cp:lastModifiedBy>Cln</cp:lastModifiedBy>
  <cp:revision>1</cp:revision>
  <dcterms:created xsi:type="dcterms:W3CDTF">2018-10-10T14:58:28Z</dcterms:created>
  <dcterms:modified xsi:type="dcterms:W3CDTF">2018-10-10T15:00:21Z</dcterms:modified>
</cp:coreProperties>
</file>